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Thin"/>
      <p:regular r:id="rId26"/>
      <p:bold r:id="rId27"/>
      <p:italic r:id="rId28"/>
      <p:boldItalic r:id="rId29"/>
    </p:embeddedFont>
    <p:embeddedFont>
      <p:font typeface="Roboto Black"/>
      <p:bold r:id="rId30"/>
      <p:boldItalic r:id="rId31"/>
    </p:embeddedFont>
    <p:embeddedFont>
      <p:font typeface="Roboto Medium"/>
      <p:regular r:id="rId32"/>
      <p:bold r:id="rId33"/>
      <p:italic r:id="rId34"/>
      <p:boldItalic r:id="rId35"/>
    </p:embeddedFont>
    <p:embeddedFont>
      <p:font typeface="Roboto"/>
      <p:regular r:id="rId36"/>
      <p:bold r:id="rId37"/>
      <p:italic r:id="rId38"/>
      <p:boldItalic r:id="rId39"/>
    </p:embeddedFont>
    <p:embeddedFont>
      <p:font typeface="Robo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3CC14A-5BB9-4DB5-BF95-B539ABD84822}">
  <a:tblStyle styleId="{9A3CC14A-5BB9-4DB5-BF95-B539ABD848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3"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lack-boldItalic.fntdata"/><Relationship Id="rId30" Type="http://schemas.openxmlformats.org/officeDocument/2006/relationships/font" Target="fonts/RobotoBlack-bold.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RobotoThin-regular.fntdata"/><Relationship Id="rId25" Type="http://schemas.openxmlformats.org/officeDocument/2006/relationships/slide" Target="slides/slide19.xml"/><Relationship Id="rId28" Type="http://schemas.openxmlformats.org/officeDocument/2006/relationships/font" Target="fonts/RobotoThin-italic.fntdata"/><Relationship Id="rId27" Type="http://schemas.openxmlformats.org/officeDocument/2006/relationships/font" Target="fonts/RobotoThin-bold.fntdata"/><Relationship Id="rId29" Type="http://schemas.openxmlformats.org/officeDocument/2006/relationships/font" Target="fonts/RobotoThin-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1.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67.png"/><Relationship Id="rId7" Type="http://schemas.openxmlformats.org/officeDocument/2006/relationships/image" Target="../media/image69.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75.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78.png"/><Relationship Id="rId6" Type="http://schemas.openxmlformats.org/officeDocument/2006/relationships/image" Target="../media/image9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7.png"/><Relationship Id="rId9"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7.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96.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1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19" name="Google Shape;1019;p54"/>
          <p:cNvSpPr txBox="1"/>
          <p:nvPr>
            <p:ph idx="3" type="subTitle"/>
          </p:nvPr>
        </p:nvSpPr>
        <p:spPr>
          <a:xfrm>
            <a:off x="7042150" y="927338"/>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1-255</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 10</a:t>
            </a:r>
            <a:endParaRPr/>
          </a:p>
          <a:p>
            <a:pPr indent="0" lvl="0" marL="0" rtl="0" algn="l">
              <a:spcBef>
                <a:spcPts val="0"/>
              </a:spcBef>
              <a:spcAft>
                <a:spcPts val="0"/>
              </a:spcAft>
              <a:buClr>
                <a:schemeClr val="dk1"/>
              </a:buClr>
              <a:buSzPts val="1100"/>
              <a:buFont typeface="Arial"/>
              <a:buNone/>
            </a:pPr>
            <a:r>
              <a:rPr lang="en"/>
              <a:t>Hostname:ML-RefVm-684427</a:t>
            </a:r>
            <a:endParaRPr/>
          </a:p>
          <a:p>
            <a:pPr indent="0" lvl="0" marL="0" rtl="0" algn="l">
              <a:spcBef>
                <a:spcPts val="0"/>
              </a:spcBef>
              <a:spcAft>
                <a:spcPts val="0"/>
              </a:spcAft>
              <a:buNone/>
            </a:pPr>
            <a:r>
              <a:t/>
            </a:r>
            <a:endParaRPr/>
          </a:p>
        </p:txBody>
      </p:sp>
      <p:sp>
        <p:nvSpPr>
          <p:cNvPr id="1020" name="Google Shape;1020;p5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21" name="Google Shape;1021;p5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2" name="Google Shape;1022;p54"/>
          <p:cNvPicPr preferRelativeResize="0"/>
          <p:nvPr/>
        </p:nvPicPr>
        <p:blipFill>
          <a:blip r:embed="rId3">
            <a:alphaModFix/>
          </a:blip>
          <a:stretch>
            <a:fillRect/>
          </a:stretch>
        </p:blipFill>
        <p:spPr>
          <a:xfrm>
            <a:off x="486550" y="776375"/>
            <a:ext cx="6020475" cy="3897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34" name="Google Shape;113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5" name="Google Shape;1135;p63"/>
          <p:cNvSpPr/>
          <p:nvPr/>
        </p:nvSpPr>
        <p:spPr>
          <a:xfrm>
            <a:off x="417575" y="146777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36" name="Google Shape;1136;p63"/>
          <p:cNvSpPr txBox="1"/>
          <p:nvPr>
            <p:ph idx="1" type="subTitle"/>
          </p:nvPr>
        </p:nvSpPr>
        <p:spPr>
          <a:xfrm>
            <a:off x="361600" y="675975"/>
            <a:ext cx="9092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02/23/21 @ 2:45.  How many requests were made? 4</a:t>
            </a:r>
            <a:endParaRPr sz="1200"/>
          </a:p>
          <a:p>
            <a:pPr indent="-167640" lvl="0" marL="320040" rtl="0" algn="l">
              <a:spcBef>
                <a:spcPts val="0"/>
              </a:spcBef>
              <a:spcAft>
                <a:spcPts val="0"/>
              </a:spcAft>
              <a:buSzPts val="1200"/>
              <a:buChar char="●"/>
            </a:pPr>
            <a:r>
              <a:rPr lang="en" sz="1200"/>
              <a:t>Which files were requested? Connect_to_ corp_server. What did they contain? It contain Ryan’s hash and directions.</a:t>
            </a:r>
            <a:endParaRPr sz="1200"/>
          </a:p>
        </p:txBody>
      </p:sp>
      <p:pic>
        <p:nvPicPr>
          <p:cNvPr id="1137" name="Google Shape;1137;p63"/>
          <p:cNvPicPr preferRelativeResize="0"/>
          <p:nvPr/>
        </p:nvPicPr>
        <p:blipFill>
          <a:blip r:embed="rId3">
            <a:alphaModFix/>
          </a:blip>
          <a:stretch>
            <a:fillRect/>
          </a:stretch>
        </p:blipFill>
        <p:spPr>
          <a:xfrm>
            <a:off x="51300" y="1396375"/>
            <a:ext cx="9092700" cy="374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43" name="Google Shape;114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4" name="Google Shape;1144;p64"/>
          <p:cNvSpPr/>
          <p:nvPr/>
        </p:nvSpPr>
        <p:spPr>
          <a:xfrm>
            <a:off x="216650" y="151605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5" name="Google Shape;1145;p64"/>
          <p:cNvSpPr txBox="1"/>
          <p:nvPr>
            <p:ph idx="1" type="subTitle"/>
          </p:nvPr>
        </p:nvSpPr>
        <p:spPr>
          <a:xfrm>
            <a:off x="285650" y="741300"/>
            <a:ext cx="9168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16020 hits</a:t>
            </a:r>
            <a:endParaRPr sz="1200"/>
          </a:p>
          <a:p>
            <a:pPr indent="-167640" lvl="0" marL="320040" rtl="0" algn="l">
              <a:spcBef>
                <a:spcPts val="0"/>
              </a:spcBef>
              <a:spcAft>
                <a:spcPts val="0"/>
              </a:spcAft>
              <a:buSzPts val="1200"/>
              <a:buChar char="●"/>
            </a:pPr>
            <a:r>
              <a:rPr lang="en" sz="1200"/>
              <a:t>How many requests had been made before the attacker discovered the password? </a:t>
            </a:r>
            <a:r>
              <a:rPr lang="en" sz="1200">
                <a:solidFill>
                  <a:schemeClr val="dk1"/>
                </a:solidFill>
              </a:rPr>
              <a:t>16019 </a:t>
            </a:r>
            <a:endParaRPr sz="1200"/>
          </a:p>
        </p:txBody>
      </p:sp>
      <p:pic>
        <p:nvPicPr>
          <p:cNvPr id="1146" name="Google Shape;1146;p64"/>
          <p:cNvPicPr preferRelativeResize="0"/>
          <p:nvPr/>
        </p:nvPicPr>
        <p:blipFill rotWithShape="1">
          <a:blip r:embed="rId3">
            <a:alphaModFix/>
          </a:blip>
          <a:srcRect b="4670" l="-1120" r="1119" t="-4670"/>
          <a:stretch/>
        </p:blipFill>
        <p:spPr>
          <a:xfrm>
            <a:off x="90425" y="1516050"/>
            <a:ext cx="8830325" cy="383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52" name="Google Shape;115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65"/>
          <p:cNvSpPr/>
          <p:nvPr/>
        </p:nvSpPr>
        <p:spPr>
          <a:xfrm>
            <a:off x="367350" y="146777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54" name="Google Shape;1154;p65"/>
          <p:cNvSpPr txBox="1"/>
          <p:nvPr>
            <p:ph idx="1" type="subTitle"/>
          </p:nvPr>
        </p:nvSpPr>
        <p:spPr>
          <a:xfrm>
            <a:off x="261200" y="675975"/>
            <a:ext cx="9384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directory?36 hits </a:t>
            </a:r>
            <a:endParaRPr sz="1200"/>
          </a:p>
          <a:p>
            <a:pPr indent="-167640" lvl="0" marL="320040" rtl="0" algn="l">
              <a:spcBef>
                <a:spcPts val="0"/>
              </a:spcBef>
              <a:spcAft>
                <a:spcPts val="0"/>
              </a:spcAft>
              <a:buSzPts val="1200"/>
              <a:buChar char="●"/>
            </a:pPr>
            <a:r>
              <a:rPr lang="en" sz="1200"/>
              <a:t>Which files were requested? shell.php</a:t>
            </a:r>
            <a:endParaRPr sz="1200"/>
          </a:p>
        </p:txBody>
      </p:sp>
      <p:pic>
        <p:nvPicPr>
          <p:cNvPr id="1155" name="Google Shape;1155;p65"/>
          <p:cNvPicPr preferRelativeResize="0"/>
          <p:nvPr/>
        </p:nvPicPr>
        <p:blipFill>
          <a:blip r:embed="rId3">
            <a:alphaModFix/>
          </a:blip>
          <a:stretch>
            <a:fillRect/>
          </a:stretch>
        </p:blipFill>
        <p:spPr>
          <a:xfrm>
            <a:off x="367350" y="1557125"/>
            <a:ext cx="8452950" cy="329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1" name="Google Shape;1161;p66"/>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62" name="Google Shape;1162;p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68" name="Google Shape;116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7"/>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Trigger an alert when ports other than 80 receive packets of 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5 packets within 1 minute to any port other then 80</a:t>
            </a:r>
            <a:endParaRPr sz="1400"/>
          </a:p>
        </p:txBody>
      </p:sp>
      <p:sp>
        <p:nvSpPr>
          <p:cNvPr id="1170" name="Google Shape;1170;p6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Configure ICMP echo request and reply to block or drop all traffic</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Syntax depends on specific appliance being configured. Likely cloud based deployment needed</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176" name="Google Shape;117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6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Alert  to trigger when remote access to protected folders is </a:t>
            </a:r>
            <a:r>
              <a:rPr lang="en" sz="1400"/>
              <a:t>deleted</a:t>
            </a:r>
            <a:r>
              <a:rPr lang="en" sz="1400"/>
              <a:t>.</a:t>
            </a:r>
            <a:endParaRPr sz="1400"/>
          </a:p>
          <a:p>
            <a:pPr indent="0" lvl="0" marL="45720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I would set this alarm, any packet that come should be alert the SOC team.</a:t>
            </a:r>
            <a:endParaRPr sz="1400"/>
          </a:p>
          <a:p>
            <a:pPr indent="0" lvl="0" marL="0" rtl="0" algn="l">
              <a:spcBef>
                <a:spcPts val="0"/>
              </a:spcBef>
              <a:spcAft>
                <a:spcPts val="0"/>
              </a:spcAft>
              <a:buNone/>
            </a:pPr>
            <a:r>
              <a:t/>
            </a:r>
            <a:endParaRPr sz="1400"/>
          </a:p>
        </p:txBody>
      </p:sp>
      <p:sp>
        <p:nvSpPr>
          <p:cNvPr id="1178" name="Google Shape;1178;p6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17500" lvl="0" marL="457200" rtl="0" algn="l">
              <a:spcBef>
                <a:spcPts val="0"/>
              </a:spcBef>
              <a:spcAft>
                <a:spcPts val="0"/>
              </a:spcAft>
              <a:buSzPts val="1400"/>
              <a:buChar char="-"/>
            </a:pPr>
            <a:r>
              <a:rPr lang="en" sz="1400"/>
              <a:t>The system should not allow remote access to any secret folder or protect folders to be access  other than admin team.</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17500" lvl="0" marL="457200" rtl="0" algn="l">
              <a:spcBef>
                <a:spcPts val="0"/>
              </a:spcBef>
              <a:spcAft>
                <a:spcPts val="0"/>
              </a:spcAft>
              <a:buSzPts val="1400"/>
              <a:buChar char="-"/>
            </a:pPr>
            <a:r>
              <a:rPr lang="en" sz="1400"/>
              <a:t>Web Server</a:t>
            </a:r>
            <a:r>
              <a:rPr lang="en" sz="1400"/>
              <a:t>  can only be </a:t>
            </a:r>
            <a:r>
              <a:rPr lang="en" sz="1400"/>
              <a:t>allowed</a:t>
            </a:r>
            <a:r>
              <a:rPr lang="en" sz="1400"/>
              <a:t> to specific  files that is intended for remote access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184" name="Google Shape;1184;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5" name="Google Shape;1185;p6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317500" lvl="0" marL="457200" rtl="0" algn="l">
              <a:spcBef>
                <a:spcPts val="0"/>
              </a:spcBef>
              <a:spcAft>
                <a:spcPts val="0"/>
              </a:spcAft>
              <a:buSzPts val="1400"/>
              <a:buChar char="-"/>
            </a:pPr>
            <a:r>
              <a:rPr lang="en" sz="1400"/>
              <a:t>Alert </a:t>
            </a:r>
            <a:r>
              <a:rPr lang="en" sz="1400"/>
              <a:t>trigger</a:t>
            </a:r>
            <a:r>
              <a:rPr lang="en" sz="1400"/>
              <a:t> packets coming from ip address that is unknown as well as outside local network</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About 80-90 packets from legitimate ip address within 1 minutes</a:t>
            </a:r>
            <a:endParaRPr sz="1400"/>
          </a:p>
        </p:txBody>
      </p:sp>
      <p:sp>
        <p:nvSpPr>
          <p:cNvPr id="1186" name="Google Shape;1186;p6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317500" lvl="0" marL="457200" rtl="0" algn="l">
              <a:spcBef>
                <a:spcPts val="0"/>
              </a:spcBef>
              <a:spcAft>
                <a:spcPts val="0"/>
              </a:spcAft>
              <a:buSzPts val="1400"/>
              <a:buChar char="-"/>
            </a:pPr>
            <a:r>
              <a:rPr lang="en" sz="1400"/>
              <a:t>Patched or block any ip addresses that is </a:t>
            </a:r>
            <a:r>
              <a:rPr lang="en" sz="1400"/>
              <a:t>unknown</a:t>
            </a: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17500" lvl="0" marL="457200" rtl="0" algn="l">
              <a:spcBef>
                <a:spcPts val="0"/>
              </a:spcBef>
              <a:spcAft>
                <a:spcPts val="0"/>
              </a:spcAft>
              <a:buSzPts val="1400"/>
              <a:buChar char="-"/>
            </a:pPr>
            <a:r>
              <a:rPr lang="en" sz="1400"/>
              <a:t>Configure network security group as well as the cloud security and block it  any suspect issues.</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192" name="Google Shape;119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3" name="Google Shape;1193;p70"/>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317500" lvl="0" marL="457200" rtl="0" algn="l">
              <a:spcBef>
                <a:spcPts val="0"/>
              </a:spcBef>
              <a:spcAft>
                <a:spcPts val="0"/>
              </a:spcAft>
              <a:buSzPts val="1400"/>
              <a:buChar char="-"/>
            </a:pPr>
            <a:r>
              <a:rPr lang="en" sz="1400"/>
              <a:t>Alert to trigger if there is </a:t>
            </a:r>
            <a:r>
              <a:rPr lang="en" sz="1400"/>
              <a:t>numerous</a:t>
            </a:r>
            <a:r>
              <a:rPr lang="en" sz="1400"/>
              <a:t>  resource outside of website data.</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This alarm should be set to  zero.</a:t>
            </a:r>
            <a:endParaRPr sz="1400"/>
          </a:p>
          <a:p>
            <a:pPr indent="0" lvl="0" marL="0" rtl="0" algn="l">
              <a:spcBef>
                <a:spcPts val="0"/>
              </a:spcBef>
              <a:spcAft>
                <a:spcPts val="0"/>
              </a:spcAft>
              <a:buNone/>
            </a:pPr>
            <a:r>
              <a:t/>
            </a:r>
            <a:endParaRPr sz="1400"/>
          </a:p>
        </p:txBody>
      </p:sp>
      <p:sp>
        <p:nvSpPr>
          <p:cNvPr id="1194" name="Google Shape;1194;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17500" lvl="0" marL="457200" rtl="0" algn="l">
              <a:spcBef>
                <a:spcPts val="0"/>
              </a:spcBef>
              <a:spcAft>
                <a:spcPts val="0"/>
              </a:spcAft>
              <a:buSzPts val="1400"/>
              <a:buChar char="-"/>
            </a:pPr>
            <a:r>
              <a:rPr lang="en" sz="1400"/>
              <a:t>Ryan and Ashton did not do well on </a:t>
            </a:r>
            <a:r>
              <a:rPr lang="en" sz="1400"/>
              <a:t>their</a:t>
            </a:r>
            <a:r>
              <a:rPr lang="en" sz="1400"/>
              <a:t> job.  Both need to be replace to someone who is more skillful as well as get the job secure.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17500" lvl="0" marL="457200" rtl="0" algn="l">
              <a:spcBef>
                <a:spcPts val="0"/>
              </a:spcBef>
              <a:spcAft>
                <a:spcPts val="0"/>
              </a:spcAft>
              <a:buSzPts val="1400"/>
              <a:buChar char="-"/>
            </a:pPr>
            <a:r>
              <a:rPr lang="en" sz="1400"/>
              <a:t>Ryan and Ashton should be searched thoroughly, before they leave the building and security should escort them.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00" name="Google Shape;120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17500" lvl="0" marL="457200" rtl="0" algn="l">
              <a:spcBef>
                <a:spcPts val="0"/>
              </a:spcBef>
              <a:spcAft>
                <a:spcPts val="0"/>
              </a:spcAft>
              <a:buSzPts val="1400"/>
              <a:buChar char="-"/>
            </a:pPr>
            <a:r>
              <a:rPr lang="en" sz="1400"/>
              <a:t>All files that end txt. Or pdf</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The alarm should set to zero.</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02" name="Google Shape;1202;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17500" lvl="0" marL="457200" rtl="0" algn="l">
              <a:spcBef>
                <a:spcPts val="0"/>
              </a:spcBef>
              <a:spcAft>
                <a:spcPts val="0"/>
              </a:spcAft>
              <a:buSzPts val="1400"/>
              <a:buChar char="-"/>
            </a:pPr>
            <a:r>
              <a:rPr lang="en" sz="1400"/>
              <a:t>Files should be </a:t>
            </a:r>
            <a:r>
              <a:rPr lang="en" sz="1400"/>
              <a:t>prioritized</a:t>
            </a:r>
            <a:r>
              <a:rPr lang="en" sz="1400"/>
              <a:t>  to </a:t>
            </a:r>
            <a:r>
              <a:rPr lang="en" sz="1400"/>
              <a:t>webdav</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317500" lvl="0" marL="457200" rtl="0" algn="l">
              <a:spcBef>
                <a:spcPts val="0"/>
              </a:spcBef>
              <a:spcAft>
                <a:spcPts val="0"/>
              </a:spcAft>
              <a:buSzPts val="1400"/>
              <a:buChar char="-"/>
            </a:pPr>
            <a:r>
              <a:rPr lang="en" sz="1400"/>
              <a:t>Be able to managed or configured to scan files on-going different networking.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55"/>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28" name="Google Shape;1028;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29" name="Google Shape;1029;p55"/>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30" name="Google Shape;1030;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36" name="Google Shape;1036;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37" name="Google Shape;1037;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38" name="Google Shape;1038;p56"/>
          <p:cNvGraphicFramePr/>
          <p:nvPr/>
        </p:nvGraphicFramePr>
        <p:xfrm>
          <a:off x="419800" y="1198750"/>
          <a:ext cx="3000000" cy="3000000"/>
        </p:xfrm>
        <a:graphic>
          <a:graphicData uri="http://schemas.openxmlformats.org/drawingml/2006/table">
            <a:tbl>
              <a:tblPr>
                <a:noFill/>
                <a:tableStyleId>{9A3CC14A-5BB9-4DB5-BF95-B539ABD84822}</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Windows Remote VM with hypervisor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192.168.10105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Target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SIEM VM for lab Environment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44" name="Google Shape;1044;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45" name="Google Shape;1045;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46" name="Google Shape;1046;p57"/>
          <p:cNvGraphicFramePr/>
          <p:nvPr/>
        </p:nvGraphicFramePr>
        <p:xfrm>
          <a:off x="467150" y="1201900"/>
          <a:ext cx="3000000" cy="3000000"/>
        </p:xfrm>
        <a:graphic>
          <a:graphicData uri="http://schemas.openxmlformats.org/drawingml/2006/table">
            <a:tbl>
              <a:tblPr>
                <a:noFill/>
                <a:tableStyleId>{9A3CC14A-5BB9-4DB5-BF95-B539ABD84822}</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latin typeface="Roboto"/>
                          <a:ea typeface="Roboto"/>
                          <a:cs typeface="Roboto"/>
                          <a:sym typeface="Roboto"/>
                        </a:rPr>
                        <a:t>Use the CVE number if it </a:t>
                      </a:r>
                      <a:r>
                        <a:rPr i="1" lang="en" sz="1200">
                          <a:latin typeface="Roboto"/>
                          <a:ea typeface="Roboto"/>
                          <a:cs typeface="Roboto"/>
                          <a:sym typeface="Roboto"/>
                        </a:rPr>
                        <a:t>exists</a:t>
                      </a:r>
                      <a:r>
                        <a:rPr i="1" lang="en" sz="1200">
                          <a:latin typeface="Roboto"/>
                          <a:ea typeface="Roboto"/>
                          <a:cs typeface="Roboto"/>
                          <a:sym typeface="Roboto"/>
                        </a:rPr>
                        <a:t>. Otherwise, use the common name.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Describe the vulnerability.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Describe what this vulnerability allows the attacker to do</a:t>
                      </a:r>
                      <a:r>
                        <a:rPr i="1" lang="en" sz="1200">
                          <a:latin typeface="Roboto"/>
                          <a:ea typeface="Roboto"/>
                          <a:cs typeface="Roboto"/>
                          <a:sym typeface="Roboto"/>
                        </a:rPr>
                        <a:t>.</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NMAP port scanning enabled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I was able to see all  the open ports without restriction, when i run the Nmap.</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attacker  is able to gain access to the target machine due to </a:t>
                      </a:r>
                      <a:r>
                        <a:rPr lang="en" sz="1200">
                          <a:latin typeface="Roboto"/>
                          <a:ea typeface="Roboto"/>
                          <a:cs typeface="Roboto"/>
                          <a:sym typeface="Roboto"/>
                        </a:rPr>
                        <a:t>knowing</a:t>
                      </a:r>
                      <a:r>
                        <a:rPr lang="en" sz="1200">
                          <a:latin typeface="Roboto"/>
                          <a:ea typeface="Roboto"/>
                          <a:cs typeface="Roboto"/>
                          <a:sym typeface="Roboto"/>
                        </a:rPr>
                        <a:t>  type of servers and information about the target machine.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Hydra Brute force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I was able to run Hydra nonstop to get as much information as I could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No alerts or security measures means I can endlessly force entry into the target resources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Easily cracked hashes and weak passwords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Readily available wordlists can crack the weak </a:t>
                      </a:r>
                      <a:r>
                        <a:rPr lang="en" sz="1200">
                          <a:latin typeface="Roboto"/>
                          <a:ea typeface="Roboto"/>
                          <a:cs typeface="Roboto"/>
                          <a:sym typeface="Roboto"/>
                        </a:rPr>
                        <a:t>hashes</a:t>
                      </a:r>
                      <a:r>
                        <a:rPr lang="en" sz="1200">
                          <a:latin typeface="Roboto"/>
                          <a:ea typeface="Roboto"/>
                          <a:cs typeface="Roboto"/>
                          <a:sym typeface="Roboto"/>
                        </a:rPr>
                        <a:t> used by personnel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It only takes one weak password to gain access and allow time to sniff out administrative control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NMAP Scanning]</a:t>
            </a:r>
            <a:endParaRPr/>
          </a:p>
        </p:txBody>
      </p:sp>
      <p:sp>
        <p:nvSpPr>
          <p:cNvPr id="1052" name="Google Shape;1052;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3" name="Google Shape;1053;p5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Detailed NMAP scan of the capstone VM showed ports 22 port and 80 open and other ports as well</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Port 80 was chosen as the most </a:t>
            </a:r>
            <a:r>
              <a:rPr lang="en" sz="1200">
                <a:latin typeface="Roboto"/>
                <a:ea typeface="Roboto"/>
                <a:cs typeface="Roboto"/>
                <a:sym typeface="Roboto"/>
              </a:rPr>
              <a:t>interesting</a:t>
            </a:r>
            <a:r>
              <a:rPr lang="en" sz="1200">
                <a:latin typeface="Roboto"/>
                <a:ea typeface="Roboto"/>
                <a:cs typeface="Roboto"/>
                <a:sym typeface="Roboto"/>
              </a:rPr>
              <a:t> to place start </a:t>
            </a:r>
            <a:endParaRPr sz="1200">
              <a:latin typeface="Roboto"/>
              <a:ea typeface="Roboto"/>
              <a:cs typeface="Roboto"/>
              <a:sym typeface="Roboto"/>
            </a:endParaRPr>
          </a:p>
        </p:txBody>
      </p:sp>
      <p:grpSp>
        <p:nvGrpSpPr>
          <p:cNvPr id="1055" name="Google Shape;1055;p58"/>
          <p:cNvGrpSpPr/>
          <p:nvPr/>
        </p:nvGrpSpPr>
        <p:grpSpPr>
          <a:xfrm>
            <a:off x="457181" y="887903"/>
            <a:ext cx="533372" cy="533480"/>
            <a:chOff x="457200" y="1378813"/>
            <a:chExt cx="695400" cy="695450"/>
          </a:xfrm>
        </p:grpSpPr>
        <p:sp>
          <p:nvSpPr>
            <p:cNvPr id="1056" name="Google Shape;1056;p5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57" name="Google Shape;1057;p5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8"/>
          <p:cNvGrpSpPr/>
          <p:nvPr/>
        </p:nvGrpSpPr>
        <p:grpSpPr>
          <a:xfrm>
            <a:off x="3228956" y="887903"/>
            <a:ext cx="533372" cy="533480"/>
            <a:chOff x="457200" y="1378813"/>
            <a:chExt cx="695400" cy="695450"/>
          </a:xfrm>
        </p:grpSpPr>
        <p:sp>
          <p:nvSpPr>
            <p:cNvPr id="1059" name="Google Shape;1059;p5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60" name="Google Shape;1060;p5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5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txBox="1"/>
          <p:nvPr/>
        </p:nvSpPr>
        <p:spPr>
          <a:xfrm>
            <a:off x="3562725"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exploit achieved information about the target machine, such as type of server and model of the OS.  and this is the best way to gain access to the target machine.</a:t>
            </a:r>
            <a:endParaRPr sz="1200">
              <a:latin typeface="Roboto"/>
              <a:ea typeface="Roboto"/>
              <a:cs typeface="Roboto"/>
              <a:sym typeface="Roboto"/>
            </a:endParaRPr>
          </a:p>
        </p:txBody>
      </p:sp>
      <p:grpSp>
        <p:nvGrpSpPr>
          <p:cNvPr id="1063" name="Google Shape;1063;p58"/>
          <p:cNvGrpSpPr/>
          <p:nvPr/>
        </p:nvGrpSpPr>
        <p:grpSpPr>
          <a:xfrm>
            <a:off x="6134081" y="888653"/>
            <a:ext cx="533372" cy="533480"/>
            <a:chOff x="457200" y="1378813"/>
            <a:chExt cx="695400" cy="695450"/>
          </a:xfrm>
        </p:grpSpPr>
        <p:sp>
          <p:nvSpPr>
            <p:cNvPr id="1064" name="Google Shape;1064;p5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65" name="Google Shape;1065;p5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5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068" name="Google Shape;1068;p58"/>
          <p:cNvPicPr preferRelativeResize="0"/>
          <p:nvPr/>
        </p:nvPicPr>
        <p:blipFill>
          <a:blip r:embed="rId3">
            <a:alphaModFix/>
          </a:blip>
          <a:stretch>
            <a:fillRect/>
          </a:stretch>
        </p:blipFill>
        <p:spPr>
          <a:xfrm>
            <a:off x="6458175" y="1481325"/>
            <a:ext cx="2371500" cy="325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[Hydra Brute Force]</a:t>
            </a:r>
            <a:endParaRPr/>
          </a:p>
        </p:txBody>
      </p:sp>
      <p:sp>
        <p:nvSpPr>
          <p:cNvPr id="1074" name="Google Shape;107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5" name="Google Shape;1075;p5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used to  access brute force  account by using admin credentials.</a:t>
            </a:r>
            <a:endParaRPr sz="1200">
              <a:latin typeface="Roboto"/>
              <a:ea typeface="Roboto"/>
              <a:cs typeface="Roboto"/>
              <a:sym typeface="Roboto"/>
            </a:endParaRPr>
          </a:p>
        </p:txBody>
      </p:sp>
      <p:grpSp>
        <p:nvGrpSpPr>
          <p:cNvPr id="1077" name="Google Shape;1077;p59"/>
          <p:cNvGrpSpPr/>
          <p:nvPr/>
        </p:nvGrpSpPr>
        <p:grpSpPr>
          <a:xfrm>
            <a:off x="457181" y="887903"/>
            <a:ext cx="533372" cy="533480"/>
            <a:chOff x="457200" y="1378813"/>
            <a:chExt cx="695400" cy="695450"/>
          </a:xfrm>
        </p:grpSpPr>
        <p:sp>
          <p:nvSpPr>
            <p:cNvPr id="1078" name="Google Shape;1078;p5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79" name="Google Shape;1079;p5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9"/>
          <p:cNvGrpSpPr/>
          <p:nvPr/>
        </p:nvGrpSpPr>
        <p:grpSpPr>
          <a:xfrm>
            <a:off x="3228956" y="887903"/>
            <a:ext cx="533372" cy="533480"/>
            <a:chOff x="457200" y="1378813"/>
            <a:chExt cx="695400" cy="695450"/>
          </a:xfrm>
        </p:grpSpPr>
        <p:sp>
          <p:nvSpPr>
            <p:cNvPr id="1081" name="Google Shape;1081;p5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82" name="Google Shape;1082;p5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5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was able to access to webserve secret folder . that secret folder provider  information that i can use to gain additional resources.</a:t>
            </a:r>
            <a:endParaRPr sz="1200">
              <a:latin typeface="Roboto"/>
              <a:ea typeface="Roboto"/>
              <a:cs typeface="Roboto"/>
              <a:sym typeface="Roboto"/>
            </a:endParaRPr>
          </a:p>
        </p:txBody>
      </p:sp>
      <p:grpSp>
        <p:nvGrpSpPr>
          <p:cNvPr id="1085" name="Google Shape;1085;p59"/>
          <p:cNvGrpSpPr/>
          <p:nvPr/>
        </p:nvGrpSpPr>
        <p:grpSpPr>
          <a:xfrm>
            <a:off x="6134081" y="888653"/>
            <a:ext cx="533372" cy="533480"/>
            <a:chOff x="457200" y="1378813"/>
            <a:chExt cx="695400" cy="695450"/>
          </a:xfrm>
        </p:grpSpPr>
        <p:sp>
          <p:nvSpPr>
            <p:cNvPr id="1086" name="Google Shape;1086;p5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87" name="Google Shape;1087;p5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9"/>
          <p:cNvSpPr txBox="1"/>
          <p:nvPr/>
        </p:nvSpPr>
        <p:spPr>
          <a:xfrm>
            <a:off x="6401175" y="1543236"/>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090" name="Google Shape;1090;p59"/>
          <p:cNvPicPr preferRelativeResize="0"/>
          <p:nvPr/>
        </p:nvPicPr>
        <p:blipFill>
          <a:blip r:embed="rId3">
            <a:alphaModFix/>
          </a:blip>
          <a:stretch>
            <a:fillRect/>
          </a:stretch>
        </p:blipFill>
        <p:spPr>
          <a:xfrm>
            <a:off x="6400550" y="1474100"/>
            <a:ext cx="2428500" cy="325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passwords and hashes]</a:t>
            </a:r>
            <a:endParaRPr/>
          </a:p>
        </p:txBody>
      </p:sp>
      <p:sp>
        <p:nvSpPr>
          <p:cNvPr id="1096" name="Google Shape;1096;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7" name="Google Shape;1097;p6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John the Ripper  can easily crasily crack simple hashes.</a:t>
            </a:r>
            <a:endParaRPr sz="1200">
              <a:latin typeface="Roboto"/>
              <a:ea typeface="Roboto"/>
              <a:cs typeface="Roboto"/>
              <a:sym typeface="Roboto"/>
            </a:endParaRPr>
          </a:p>
        </p:txBody>
      </p:sp>
      <p:grpSp>
        <p:nvGrpSpPr>
          <p:cNvPr id="1099" name="Google Shape;1099;p60"/>
          <p:cNvGrpSpPr/>
          <p:nvPr/>
        </p:nvGrpSpPr>
        <p:grpSpPr>
          <a:xfrm>
            <a:off x="457181" y="887903"/>
            <a:ext cx="533372" cy="533480"/>
            <a:chOff x="457200" y="1378813"/>
            <a:chExt cx="695400" cy="695450"/>
          </a:xfrm>
        </p:grpSpPr>
        <p:sp>
          <p:nvSpPr>
            <p:cNvPr id="1100" name="Google Shape;1100;p6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1" name="Google Shape;1101;p6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0"/>
          <p:cNvGrpSpPr/>
          <p:nvPr/>
        </p:nvGrpSpPr>
        <p:grpSpPr>
          <a:xfrm>
            <a:off x="3228956" y="887903"/>
            <a:ext cx="533372" cy="533480"/>
            <a:chOff x="457200" y="1378813"/>
            <a:chExt cx="695400" cy="695450"/>
          </a:xfrm>
        </p:grpSpPr>
        <p:sp>
          <p:nvSpPr>
            <p:cNvPr id="1103" name="Google Shape;1103;p6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4" name="Google Shape;1104;p6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John the Ripper give access to network share for web server where malicious payload was deliver and give me a shell on the box</a:t>
            </a:r>
            <a:endParaRPr sz="1200">
              <a:latin typeface="Roboto"/>
              <a:ea typeface="Roboto"/>
              <a:cs typeface="Roboto"/>
              <a:sym typeface="Roboto"/>
            </a:endParaRPr>
          </a:p>
        </p:txBody>
      </p:sp>
      <p:grpSp>
        <p:nvGrpSpPr>
          <p:cNvPr id="1107" name="Google Shape;1107;p60"/>
          <p:cNvGrpSpPr/>
          <p:nvPr/>
        </p:nvGrpSpPr>
        <p:grpSpPr>
          <a:xfrm>
            <a:off x="6134081" y="888653"/>
            <a:ext cx="533372" cy="533480"/>
            <a:chOff x="457200" y="1378813"/>
            <a:chExt cx="695400" cy="695450"/>
          </a:xfrm>
        </p:grpSpPr>
        <p:sp>
          <p:nvSpPr>
            <p:cNvPr id="1108" name="Google Shape;1108;p6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9" name="Google Shape;1109;p6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6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12" name="Google Shape;1112;p60"/>
          <p:cNvPicPr preferRelativeResize="0"/>
          <p:nvPr/>
        </p:nvPicPr>
        <p:blipFill>
          <a:blip r:embed="rId3">
            <a:alphaModFix/>
          </a:blip>
          <a:stretch>
            <a:fillRect/>
          </a:stretch>
        </p:blipFill>
        <p:spPr>
          <a:xfrm>
            <a:off x="6484800" y="1368525"/>
            <a:ext cx="2516325" cy="315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6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18" name="Google Shape;1118;p61"/>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19" name="Google Shape;1119;p6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25" name="Google Shape;112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2"/>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27" name="Google Shape;1127;p62"/>
          <p:cNvSpPr txBox="1"/>
          <p:nvPr>
            <p:ph idx="1" type="subTitle"/>
          </p:nvPr>
        </p:nvSpPr>
        <p:spPr>
          <a:xfrm>
            <a:off x="321475" y="675975"/>
            <a:ext cx="8301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 02/28/21 @ 2:49 </a:t>
            </a:r>
            <a:endParaRPr sz="1200"/>
          </a:p>
          <a:p>
            <a:pPr indent="-167640" lvl="0" marL="320040" rtl="0" algn="l">
              <a:spcBef>
                <a:spcPts val="0"/>
              </a:spcBef>
              <a:spcAft>
                <a:spcPts val="0"/>
              </a:spcAft>
              <a:buSzPts val="1200"/>
              <a:buChar char="●"/>
            </a:pPr>
            <a:r>
              <a:rPr lang="en" sz="1200"/>
              <a:t>How many packets were sent, and from which IP</a:t>
            </a:r>
            <a:r>
              <a:rPr lang="en" sz="1200"/>
              <a:t>?  10,239</a:t>
            </a:r>
            <a:endParaRPr sz="1200"/>
          </a:p>
          <a:p>
            <a:pPr indent="-167640" lvl="0" marL="320040" rtl="0" algn="l">
              <a:spcBef>
                <a:spcPts val="0"/>
              </a:spcBef>
              <a:spcAft>
                <a:spcPts val="0"/>
              </a:spcAft>
              <a:buSzPts val="1200"/>
              <a:buChar char="●"/>
            </a:pPr>
            <a:r>
              <a:rPr lang="en" sz="1200"/>
              <a:t>What indicates that this was a port scan? User_Agent NMAP scripting engine used </a:t>
            </a:r>
            <a:endParaRPr sz="1200"/>
          </a:p>
        </p:txBody>
      </p:sp>
      <p:pic>
        <p:nvPicPr>
          <p:cNvPr id="1128" name="Google Shape;1128;p62"/>
          <p:cNvPicPr preferRelativeResize="0"/>
          <p:nvPr/>
        </p:nvPicPr>
        <p:blipFill>
          <a:blip r:embed="rId3">
            <a:alphaModFix/>
          </a:blip>
          <a:stretch>
            <a:fillRect/>
          </a:stretch>
        </p:blipFill>
        <p:spPr>
          <a:xfrm>
            <a:off x="0" y="1525450"/>
            <a:ext cx="9143999" cy="326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